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2" r:id="rId3"/>
    <p:sldId id="256" r:id="rId4"/>
    <p:sldId id="264" r:id="rId5"/>
    <p:sldId id="263" r:id="rId6"/>
    <p:sldId id="265" r:id="rId7"/>
    <p:sldId id="272" r:id="rId8"/>
    <p:sldId id="266" r:id="rId9"/>
    <p:sldId id="273" r:id="rId10"/>
    <p:sldId id="267" r:id="rId11"/>
    <p:sldId id="275" r:id="rId12"/>
    <p:sldId id="268" r:id="rId13"/>
    <p:sldId id="274" r:id="rId14"/>
    <p:sldId id="276" r:id="rId15"/>
    <p:sldId id="280" r:id="rId16"/>
    <p:sldId id="281" r:id="rId17"/>
    <p:sldId id="277" r:id="rId18"/>
    <p:sldId id="278" r:id="rId19"/>
    <p:sldId id="279" r:id="rId2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792SR1n/UEXwwkknMUAokbhR5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35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9AB5D3-72D1-0D84-A01D-3EFBA12EFD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C1AB7-BCD1-CB09-7C9E-E4C4473822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36CBE-BD5D-4972-9FB5-4C0FD25AE639}" type="datetimeFigureOut">
              <a:rPr lang="en-IN" smtClean="0"/>
              <a:t>27-06-2023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3818A-54E9-AFD8-6B93-21A27FD87F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47EA6-E3E5-6E4A-39E1-7FA96F4D27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559F8-B34D-4418-B069-203616EA43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671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1861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772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1484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8043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8219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168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8932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5833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8718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148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600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202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08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964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9396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86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3F2F-48CE-E2D4-BF57-A0534041A5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32C0EB91-CD0F-4C5E-A92F-52E077511EA6}" type="datetime1">
              <a:rPr lang="en-US" smtClean="0"/>
              <a:pPr/>
              <a:t>6/27/2023</a:t>
            </a:fld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04DA74-09E3-735C-12C7-2AB29B2A0D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IN"/>
              <a:t>PRETTY WITH A PURPOSE/SCIENCE/GRADE 5/SUJAV/SNS ACADEMY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7A23D5-1C40-BC1C-BFD0-F50B5DBD91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 of 18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EF0C91A-335D-48F0-BFE8-3A813312A2C2}" type="datetime1">
              <a:rPr lang="en-US" smtClean="0"/>
              <a:t>6/27/2023</a:t>
            </a:fld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PRETTY WITH A PURPOSE/SCIENCE/GRADE 5/SUJAV/SNS ACADEMY</a:t>
            </a:r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843C98-8765-45F8-A977-BF6CC27F5B21}" type="datetime1">
              <a:rPr lang="en-US" smtClean="0"/>
              <a:t>6/27/2023</a:t>
            </a:fld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PRETTY WITH A PURPOSE/SCIENCE/GRADE 5/SUJAV/SNS ACADEMY</a:t>
            </a:r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1F11C-ED58-5BE2-8176-19623CF851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48404-097E-419D-968B-1CF65709C21D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B63F-6D2B-7E0F-B409-C438060688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PRETTY WITH A PURPOSE/SCIENCE/GRADE 5/SUJAV/SNS ACADEMY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C5FDD-D939-9E5D-5B1B-D9761CD9E0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of 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D013FDE-0791-429D-8479-2BEC5BC8A429}" type="datetime1">
              <a:rPr lang="en-US" smtClean="0"/>
              <a:t>6/27/2023</a:t>
            </a:fld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PRETTY WITH A PURPOSE/SCIENCE/GRADE 5/SUJAV/SNS ACADEMY</a:t>
            </a:r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FB96BEF-01C7-4D9D-A077-CAD6BFF1241E}" type="datetime1">
              <a:rPr lang="en-US" smtClean="0"/>
              <a:t>6/27/2023</a:t>
            </a:fld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PRETTY WITH A PURPOSE/SCIENCE/GRADE 5/SUJAV/SNS ACADEMY</a:t>
            </a:r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3B83082-33F6-4009-B30C-879F46FD93AB}" type="datetime1">
              <a:rPr lang="en-US" smtClean="0"/>
              <a:t>6/27/2023</a:t>
            </a:fld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PRETTY WITH A PURPOSE/SCIENCE/GRADE 5/SUJAV/SNS ACADEMY</a:t>
            </a:r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FA5952D-1729-46B0-AA9E-4CD29BF4BC32}" type="datetime1">
              <a:rPr lang="en-US" smtClean="0"/>
              <a:t>6/27/2023</a:t>
            </a:fld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PRETTY WITH A PURPOSE/SCIENCE/GRADE 5/SUJAV/SNS ACADEMY</a:t>
            </a:r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4AD5A83-5DE7-4533-9023-BBE2E3079EC0}" type="datetime1">
              <a:rPr lang="en-US" smtClean="0"/>
              <a:t>6/27/2023</a:t>
            </a:fld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PRETTY WITH A PURPOSE/SCIENCE/GRADE 5/SUJAV/SNS ACADEMY</a:t>
            </a:r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A6B582F-B933-46C7-919A-BF9D5F04B2D0}" type="datetime1">
              <a:rPr lang="en-US" smtClean="0"/>
              <a:t>6/27/2023</a:t>
            </a:fld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PRETTY WITH A PURPOSE/SCIENCE/GRADE 5/SUJAV/SNS ACADEMY</a:t>
            </a:r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AB9A89-7EEB-4E9E-9D7A-ED0E86B205F4}" type="datetime1">
              <a:rPr lang="en-US" smtClean="0"/>
              <a:t>6/27/2023</a:t>
            </a:fld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PRETTY WITH A PURPOSE/SCIENCE/GRADE 5/SUJAV/SNS ACADEMY</a:t>
            </a:r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DF17D10-D0BA-4951-A9F0-6D6B9F9F1FE5}" type="datetime1">
              <a:rPr lang="en-US" smtClean="0"/>
              <a:t>6/27/2023</a:t>
            </a:fld>
            <a:endParaRPr dirty="0"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PRETTY WITH A PURPOSE/SCIENCE/GRADE 5/SUJAV/SNS ACADEMY</a:t>
            </a:r>
            <a:endParaRPr dirty="0"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39999" y="9623424"/>
            <a:ext cx="243840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tany.hawaii.edu/faculty/webb/BOT410/Angiosperm/ClintoniaCarpelLab240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ips.gsf.de/proj/thal/ens/images/stigma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J7q9Kn1rhRc" TargetMode="Externa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/>
          <p:nvPr/>
        </p:nvSpPr>
        <p:spPr>
          <a:xfrm>
            <a:off x="15659100" y="114300"/>
            <a:ext cx="2628900" cy="101727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16925778" y="1904460"/>
            <a:ext cx="90635" cy="6753765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 txBox="1"/>
          <p:nvPr/>
        </p:nvSpPr>
        <p:spPr>
          <a:xfrm>
            <a:off x="4243166" y="356946"/>
            <a:ext cx="10151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PRETTY WITH A PURPOSE</a:t>
            </a:r>
            <a:endParaRPr sz="5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2,212,000+ Flower Pictures">
            <a:extLst>
              <a:ext uri="{FF2B5EF4-FFF2-40B4-BE49-F238E27FC236}">
                <a16:creationId xmlns:a16="http://schemas.microsoft.com/office/drawing/2014/main" id="{CDAAB43E-348B-43A3-38E7-0B0FFDEB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82" y="1904458"/>
            <a:ext cx="10774082" cy="73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8BB0F-1F9D-B30E-8B13-214DAEF344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953FA8-4A8C-17D0-6F43-EF0CE2B4FC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AAEB31-61E8-4598-A6BF-1CC6598387B5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6EC85C-F121-AB94-6B3D-40F1A535658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1026" descr="The anther">
            <a:extLst>
              <a:ext uri="{FF2B5EF4-FFF2-40B4-BE49-F238E27FC236}">
                <a16:creationId xmlns:a16="http://schemas.microsoft.com/office/drawing/2014/main" id="{D01C20DD-22EA-927A-8718-84F3B105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873222"/>
            <a:ext cx="5376955" cy="81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27">
            <a:extLst>
              <a:ext uri="{FF2B5EF4-FFF2-40B4-BE49-F238E27FC236}">
                <a16:creationId xmlns:a16="http://schemas.microsoft.com/office/drawing/2014/main" id="{80E6D63B-3B8D-170F-2392-64856965F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7" y="3099235"/>
            <a:ext cx="6938963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 of the stamen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endParaRPr lang="en-US" altLang="en-US" sz="4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Produces and holds pollen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1967E8B9-4026-3FC8-4BC9-58F1C98C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234" y="998295"/>
            <a:ext cx="317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Anther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61330-573C-F243-0D8D-691EB56114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B94CB-7CE3-2E37-E75A-A884EAD368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0E862C-1862-4ED4-8986-6F1C696DCF5D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74F40-094A-FCD7-C30F-902310F84A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300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19" y="9258300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8C06917-C1FF-F881-F109-82851D4A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7" y="80683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Carpel </a:t>
            </a:r>
          </a:p>
        </p:txBody>
      </p:sp>
      <p:pic>
        <p:nvPicPr>
          <p:cNvPr id="3" name="Picture 3">
            <a:hlinkClick r:id="rId3"/>
            <a:extLst>
              <a:ext uri="{FF2B5EF4-FFF2-40B4-BE49-F238E27FC236}">
                <a16:creationId xmlns:a16="http://schemas.microsoft.com/office/drawing/2014/main" id="{18F9C8BF-BFBA-72B2-F234-2FACA2BA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0"/>
          <a:stretch>
            <a:fillRect/>
          </a:stretch>
        </p:blipFill>
        <p:spPr bwMode="auto">
          <a:xfrm>
            <a:off x="9144000" y="761299"/>
            <a:ext cx="6340475" cy="808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D37A1C4-8FDF-9F72-5B34-404F131EA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99" y="2975165"/>
            <a:ext cx="7391401" cy="438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The neck of the pistil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Female part of the flower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Usually located in the center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alt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6427-BA27-B567-4905-8532B61285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48155-D83E-8346-16E3-6B37FCC969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298F231-0FF9-493E-9688-96504F29408B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529618-3A01-EC1C-D2E1-EB40F5B795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390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B1AA2-87A9-A8B6-0E33-3513A3774303}"/>
              </a:ext>
            </a:extLst>
          </p:cNvPr>
          <p:cNvSpPr txBox="1">
            <a:spLocks noChangeArrowheads="1"/>
          </p:cNvSpPr>
          <p:nvPr/>
        </p:nvSpPr>
        <p:spPr>
          <a:xfrm>
            <a:off x="6774653" y="689784"/>
            <a:ext cx="3926685" cy="8104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Stigma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910B44-9498-61A0-3E8D-A7AA11D3894C}"/>
              </a:ext>
            </a:extLst>
          </p:cNvPr>
          <p:cNvSpPr txBox="1">
            <a:spLocks noChangeArrowheads="1"/>
          </p:cNvSpPr>
          <p:nvPr/>
        </p:nvSpPr>
        <p:spPr>
          <a:xfrm>
            <a:off x="6774653" y="2682460"/>
            <a:ext cx="10377493" cy="49625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GB" altLang="en-US" sz="4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stigma</a:t>
            </a:r>
            <a:r>
              <a:rPr lang="en-GB" alt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 the top of the </a:t>
            </a:r>
            <a:r>
              <a:rPr lang="en-GB" altLang="en-US" sz="44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female</a:t>
            </a:r>
            <a:r>
              <a:rPr lang="en-GB" alt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part of the flower.</a:t>
            </a:r>
          </a:p>
          <a:p>
            <a:pPr algn="ctr">
              <a:lnSpc>
                <a:spcPct val="90000"/>
              </a:lnSpc>
            </a:pPr>
            <a:endParaRPr lang="en-GB" altLang="en-US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Found at the end of the pistil</a:t>
            </a:r>
            <a:endParaRPr lang="en-GB" altLang="en-US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</a:pPr>
            <a:endParaRPr lang="en-GB" altLang="en-US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GB" alt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Pollen from another flower collects on the stigma’s sticky surface.</a:t>
            </a:r>
          </a:p>
          <a:p>
            <a:pPr algn="ctr">
              <a:lnSpc>
                <a:spcPct val="90000"/>
              </a:lnSpc>
            </a:pPr>
            <a:endParaRPr lang="en-GB" altLang="en-US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altLang="en-US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</a:pPr>
            <a:endParaRPr lang="en-GB" altLang="en-US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9">
            <a:hlinkClick r:id="rId3"/>
            <a:extLst>
              <a:ext uri="{FF2B5EF4-FFF2-40B4-BE49-F238E27FC236}">
                <a16:creationId xmlns:a16="http://schemas.microsoft.com/office/drawing/2014/main" id="{74B3F5E9-A85E-0051-AC13-278EC81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63" y="1836626"/>
            <a:ext cx="6285675" cy="695664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236C5-B927-E3C6-3F83-2B89C434A1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144E6-6BEA-0244-2549-2597B60B59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FBB136-4457-4152-97F8-57CE5D598838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B78B8-0B86-42D6-83CE-FB934CFE3A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67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19" y="9258300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0454153-FB4B-B2AF-9C37-AC66461A252C}"/>
              </a:ext>
            </a:extLst>
          </p:cNvPr>
          <p:cNvSpPr txBox="1">
            <a:spLocks noChangeArrowheads="1"/>
          </p:cNvSpPr>
          <p:nvPr/>
        </p:nvSpPr>
        <p:spPr>
          <a:xfrm>
            <a:off x="7183811" y="411817"/>
            <a:ext cx="2900363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The Ovary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2BD197-8634-412B-E43F-60C2AEC33FEE}"/>
              </a:ext>
            </a:extLst>
          </p:cNvPr>
          <p:cNvSpPr txBox="1">
            <a:spLocks noChangeArrowheads="1"/>
          </p:cNvSpPr>
          <p:nvPr/>
        </p:nvSpPr>
        <p:spPr>
          <a:xfrm>
            <a:off x="10084174" y="2137320"/>
            <a:ext cx="7051297" cy="55879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GB" alt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ovary</a:t>
            </a:r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protects the </a:t>
            </a:r>
            <a:r>
              <a:rPr lang="en-GB" alt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ovules</a:t>
            </a:r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GB" alt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Pollen travels to the </a:t>
            </a:r>
            <a:r>
              <a:rPr lang="en-GB" alt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ovules</a:t>
            </a:r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GB" alt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fertilization</a:t>
            </a:r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takes place.</a:t>
            </a:r>
          </a:p>
          <a:p>
            <a:endParaRPr lang="en-GB" alt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Now the ovules will develop into </a:t>
            </a:r>
            <a:r>
              <a:rPr lang="en-GB" alt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seeds</a:t>
            </a:r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GB" alt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alt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96E0178-95A5-5F9E-54C1-642525EF4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1371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F90CEA8-2C61-5620-1F13-DEBA17CF8C8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9221" y="3111498"/>
            <a:ext cx="7834779" cy="49817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33B98DE-B9C2-7DF6-A75C-55BC08D4AE4D}"/>
              </a:ext>
            </a:extLst>
          </p:cNvPr>
          <p:cNvGrpSpPr/>
          <p:nvPr/>
        </p:nvGrpSpPr>
        <p:grpSpPr>
          <a:xfrm>
            <a:off x="1152525" y="1472215"/>
            <a:ext cx="7991475" cy="7991983"/>
            <a:chOff x="1152525" y="1472215"/>
            <a:chExt cx="7991475" cy="7991983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39F90A4C-42FF-F704-9D1D-B1D4B6EFC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886099" y="3829764"/>
              <a:ext cx="4843884" cy="4010333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91D290FA-23AF-0D43-7B22-D1215C203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526" y="1472215"/>
              <a:ext cx="313391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4400" dirty="0">
                  <a:latin typeface="Comic Sans MS" panose="030F0702030302020204" pitchFamily="66" charset="0"/>
                </a:rPr>
                <a:t>pollen</a:t>
              </a:r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B837BF41-2288-C97B-F977-A1A73A11D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5087" y="2241656"/>
              <a:ext cx="0" cy="21662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0E2DD2D8-852C-CAB8-38A9-6CA6C89A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8612281"/>
              <a:ext cx="282052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4400" dirty="0">
                  <a:latin typeface="Comic Sans MS" panose="030F0702030302020204" pitchFamily="66" charset="0"/>
                </a:rPr>
                <a:t>ovule</a:t>
              </a: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618D0FEE-5CDB-1B74-F8ED-C3D2A9117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2699" y="6064909"/>
              <a:ext cx="2906783" cy="2547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53AD220F-F622-13DD-5490-66F311B2C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175" y="8371591"/>
              <a:ext cx="2663825" cy="1092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4400" dirty="0">
                  <a:latin typeface="Comic Sans MS" panose="030F0702030302020204" pitchFamily="66" charset="0"/>
                </a:rPr>
                <a:t>ovary</a:t>
              </a:r>
            </a:p>
            <a:p>
              <a:pPr>
                <a:spcBef>
                  <a:spcPct val="50000"/>
                </a:spcBef>
              </a:pPr>
              <a:endParaRPr lang="en-GB" altLang="en-US" dirty="0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06E7D975-8A61-DC71-2755-6CD31E690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72075" y="6300787"/>
              <a:ext cx="2248274" cy="20708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91743A-1317-84DF-547C-0BA7EEF431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82516D4-9D1E-5A59-ADC2-9126BB280C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37D4500-0F83-4E47-BCE2-9D6B28902EBF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8840171-2FD3-477A-6FC4-A2E085F2E3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31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5" grpId="0" autoUpdateAnimBg="0"/>
      <p:bldP spid="14" grpId="0" autoUpdateAnimBg="0"/>
      <p:bldP spid="16" grpId="0" autoUpdateAnimBg="0"/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6426FA-751D-ECBF-D3DD-734E4737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132" y="1742559"/>
            <a:ext cx="7200900" cy="770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4E45082-51F2-7AC6-317E-59B786DB9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10100"/>
            <a:ext cx="90392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600" dirty="0">
                <a:latin typeface="AvantGarde Bk BT" pitchFamily="34" charset="0"/>
              </a:rPr>
              <a:t>Part of the pistil that contains the ovules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EEBB36-E3FC-A98D-EA0C-BC9C6DCD3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968" y="2057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Ovary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076D12-0042-5787-200A-D7E785AFF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5833-CCC4-4AA4-49FE-F8569429A8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E115755-4B7C-4991-99BD-2721B3E5092F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D4602-8E26-BEB5-E5AE-2644D462D3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9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6B7D4D6-734A-9292-17CA-E1B535590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58" y="220686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OVULE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5C35B98-A2EF-1848-DD16-923F71EF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99" y="846137"/>
            <a:ext cx="5529261" cy="82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0DB3842C-D35D-599C-A128-223828CD3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4" y="3539549"/>
            <a:ext cx="7786688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20000"/>
              </a:spcBef>
            </a:pPr>
            <a:r>
              <a:rPr lang="en-US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The part of the flower in which the eggs are produced and seeds develop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253E-8382-A00C-A810-60ACC449AD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0578F-DFBF-FC5E-000E-2D500F597D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82E4064-D46F-4194-811C-17562479AF81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D3C27-1E7A-6E85-0B68-4E232B1742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607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19" y="9258300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96E0178-95A5-5F9E-54C1-642525EF4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1371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F90CEA8-2C61-5620-1F13-DEBA17CF8C8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9221" y="3111498"/>
            <a:ext cx="7834779" cy="49817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91743A-1317-84DF-547C-0BA7EEF431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82516D4-9D1E-5A59-ADC2-9126BB280C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37D4500-0F83-4E47-BCE2-9D6B28902EBF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8840171-2FD3-477A-6FC4-A2E085F2E3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692453-8AEF-D7A5-AA7E-7CBF89B4C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719" y="53975"/>
            <a:ext cx="11811627" cy="89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19" y="9258300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2202B6-DF4C-69B3-70C9-EF9FA479B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24" y="2861951"/>
            <a:ext cx="5835116" cy="483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9302936-994B-1566-34B5-AE491E08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216" y="5501399"/>
            <a:ext cx="55721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3. these attract insects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E9F1673-887B-8197-081E-AA27BC13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635" y="6409196"/>
            <a:ext cx="3756562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8A7F0B-3E63-299A-1915-3B12263A8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1035" y="5369166"/>
            <a:ext cx="69188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4. where the pollen is made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F13B1C8-E5E3-09EA-FFE6-D14B31E7F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216" y="3175199"/>
            <a:ext cx="59589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1. Pollen sticks to this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7987EC7-5B95-A153-F25E-AFA9799DF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4" y="4094069"/>
            <a:ext cx="3682744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322985D-A31D-4724-3D7B-DADDB6705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6146" y="6094052"/>
            <a:ext cx="3756561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89AEDFA-F566-790A-6E8C-B2258021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9689" y="3092018"/>
            <a:ext cx="83439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2. where the seeds grow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88A72AE-0B01-45A6-24CC-BEB5099AF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5163" y="3852562"/>
            <a:ext cx="3585112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A6E6FAE-1343-E739-218F-DDEFEF9E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342" y="7959966"/>
            <a:ext cx="10358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5. These protect the flower before it opens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0AC3703-29F8-5BE7-9A35-312A7DBD9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0166" y="7995808"/>
            <a:ext cx="4404261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74AB8F87-90F3-FD1C-A399-8B65346B4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2" y="91215"/>
            <a:ext cx="11258550" cy="306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Write the correct words in the boxes:</a:t>
            </a:r>
          </a:p>
          <a:p>
            <a:pPr algn="ctr"/>
            <a:br>
              <a:rPr lang="en-GB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altLang="en-US" sz="4400" i="1" dirty="0">
                <a:latin typeface="Cambria" panose="02040503050406030204" pitchFamily="18" charset="0"/>
                <a:ea typeface="Cambria" panose="02040503050406030204" pitchFamily="18" charset="0"/>
              </a:rPr>
              <a:t>stamens,  stigma, petals, ovary, sepals</a:t>
            </a:r>
            <a:endParaRPr lang="en-GB" alt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219065-73AC-94EE-735E-FF3583BAFC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94EE2C3-5A80-9C9A-EADC-62D7844DBC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197AFF-EDF3-4114-B75A-E70FEBB22A3B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81ACF58-7407-8FC4-546D-0F35D18DD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13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 autoUpdateAnimBg="0"/>
      <p:bldP spid="7" grpId="0" autoUpdateAnimBg="0"/>
      <p:bldP spid="8" grpId="0" autoUpdateAnimBg="0"/>
      <p:bldP spid="9" grpId="0" animBg="1" autoUpdateAnimBg="0"/>
      <p:bldP spid="10" grpId="0" animBg="1" autoUpdateAnimBg="0"/>
      <p:bldP spid="11" grpId="0" autoUpdateAnimBg="0"/>
      <p:bldP spid="12" grpId="0" animBg="1" autoUpdateAnimBg="0"/>
      <p:bldP spid="13" grpId="0" autoUpdateAnimBg="0"/>
      <p:bldP spid="14" grpId="0" animBg="1" autoUpdateAnimBg="0"/>
      <p:bldP spid="1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F27242E-2BF6-536E-60A1-077BF674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753" y="271619"/>
            <a:ext cx="10548930" cy="145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Write the correct words in the boxes:</a:t>
            </a:r>
            <a:br>
              <a:rPr lang="en-GB" alt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en-GB" alt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stamen,  stigma, petals, ovary, ovules, pollen, sepals, anther.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95B6C6EB-EF2D-A2B0-46E5-9D90C055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82" y="2073287"/>
            <a:ext cx="417670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400" dirty="0">
                <a:latin typeface="Comic Sans MS" panose="030F0702030302020204" pitchFamily="66" charset="0"/>
              </a:rPr>
              <a:t>6. The male part of the flower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6AB433A-4C53-8460-ED0D-5CE0B4658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4176719"/>
            <a:ext cx="587693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400" dirty="0">
                <a:latin typeface="Comic Sans MS" panose="030F0702030302020204" pitchFamily="66" charset="0"/>
              </a:rPr>
              <a:t>9. This is where  pollen is made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44A86B67-F94D-CA07-F9C2-D16FC0468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9545" y="4308500"/>
            <a:ext cx="674845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400" dirty="0">
                <a:latin typeface="Comic Sans MS" panose="030F0702030302020204" pitchFamily="66" charset="0"/>
              </a:rPr>
              <a:t>10. Insects carry this from flower to flower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E1A2CD0B-8D9A-15C1-A745-CAF1AFF13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71" y="3156363"/>
            <a:ext cx="22098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4C17D4D0-D4ED-2E64-D037-98B5E1C6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323" y="5278231"/>
            <a:ext cx="1600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AB6DD79E-85D5-C6AB-005A-379398E0C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7224" y="4951724"/>
            <a:ext cx="196690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907A6D12-1EE6-8124-D643-7584E19DA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598" y="1421768"/>
            <a:ext cx="332899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400" dirty="0">
                <a:latin typeface="Comic Sans MS" panose="030F0702030302020204" pitchFamily="66" charset="0"/>
              </a:rPr>
              <a:t>7. These attract insects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2D2FEE00-32FD-6573-F586-61BC66C8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772" y="2523378"/>
            <a:ext cx="1600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068E1E08-5DAD-AE3F-B930-B9500E3CE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2855" y="2109779"/>
            <a:ext cx="821530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400" dirty="0">
                <a:latin typeface="Comic Sans MS" panose="030F0702030302020204" pitchFamily="66" charset="0"/>
              </a:rPr>
              <a:t>8. This is the female part of the flower, which receives the pollen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C6D87CFC-A84B-B49F-E67C-ED488E9EC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0146" y="3238778"/>
            <a:ext cx="16764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C8377F64-90FC-91A3-610D-A1502772D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093" y="7750602"/>
            <a:ext cx="541020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400" dirty="0">
                <a:latin typeface="Comic Sans MS" panose="030F0702030302020204" pitchFamily="66" charset="0"/>
              </a:rPr>
              <a:t>12. These become seeds after fertilization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B098D1A6-13E9-6414-3E1E-56F130428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170" y="8339957"/>
            <a:ext cx="15240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F6A71605-8131-50FB-739E-9D0BB5113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9322" y="7437457"/>
            <a:ext cx="656629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400" dirty="0">
                <a:latin typeface="Comic Sans MS" panose="030F0702030302020204" pitchFamily="66" charset="0"/>
              </a:rPr>
              <a:t>13. This is where the seeds will grow</a:t>
            </a:r>
          </a:p>
        </p:txBody>
      </p:sp>
      <p:sp>
        <p:nvSpPr>
          <p:cNvPr id="28" name="Text Box 16">
            <a:extLst>
              <a:ext uri="{FF2B5EF4-FFF2-40B4-BE49-F238E27FC236}">
                <a16:creationId xmlns:a16="http://schemas.microsoft.com/office/drawing/2014/main" id="{E4D582A8-FAB1-954C-12A0-F7FDF658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4137" y="8115700"/>
            <a:ext cx="1600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9" name="Picture 17">
            <a:extLst>
              <a:ext uri="{FF2B5EF4-FFF2-40B4-BE49-F238E27FC236}">
                <a16:creationId xmlns:a16="http://schemas.microsoft.com/office/drawing/2014/main" id="{5201FF20-A758-C5DD-1895-8882B0AD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22" y="3219631"/>
            <a:ext cx="5410208" cy="44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8">
            <a:extLst>
              <a:ext uri="{FF2B5EF4-FFF2-40B4-BE49-F238E27FC236}">
                <a16:creationId xmlns:a16="http://schemas.microsoft.com/office/drawing/2014/main" id="{FAEDDF2B-3B42-4D94-2D94-10CEAA689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492828"/>
            <a:ext cx="557689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400" dirty="0">
                <a:latin typeface="Comic Sans MS" panose="030F0702030302020204" pitchFamily="66" charset="0"/>
              </a:rPr>
              <a:t>11. These protect the flower before it opens</a:t>
            </a: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25C3E6AC-48B7-DC5A-D08D-446E55BF2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073" y="7708818"/>
            <a:ext cx="15240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A9FA16-69DF-7204-C07E-0E1B87D516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57C48-F46A-C8AA-D980-9D1670074E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C467FA8-F645-447B-A430-A0D2DBEA897A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8CB2F-BC03-D8BF-654C-EE712D247E1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26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nimBg="1" autoUpdateAnimBg="0"/>
      <p:bldP spid="19" grpId="0" animBg="1" autoUpdateAnimBg="0"/>
      <p:bldP spid="20" grpId="0" animBg="1" autoUpdateAnimBg="0"/>
      <p:bldP spid="21" grpId="0" autoUpdateAnimBg="0"/>
      <p:bldP spid="22" grpId="0" animBg="1" autoUpdateAnimBg="0"/>
      <p:bldP spid="23" grpId="0" autoUpdateAnimBg="0"/>
      <p:bldP spid="24" grpId="0" animBg="1" autoUpdateAnimBg="0"/>
      <p:bldP spid="25" grpId="0" autoUpdateAnimBg="0"/>
      <p:bldP spid="26" grpId="0" animBg="1" autoUpdateAnimBg="0"/>
      <p:bldP spid="27" grpId="0" autoUpdateAnimBg="0"/>
      <p:bldP spid="28" grpId="0" animBg="1" autoUpdateAnimBg="0"/>
      <p:bldP spid="30" grpId="0" autoUpdateAnimBg="0"/>
      <p:bldP spid="3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19" y="9258300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E995838-DC68-7795-3513-B9643EB9B5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11" y="186925"/>
            <a:ext cx="6059142" cy="63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AC5A458-42A0-8A0E-3FF3-3FD753155F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865516"/>
            <a:ext cx="960438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1140E94-AA0E-12D0-AD81-E058840C0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335" y="2701924"/>
            <a:ext cx="5736740" cy="91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7B11D2-7CE7-C3F6-0623-1CF0DB3AEBC8}"/>
              </a:ext>
            </a:extLst>
          </p:cNvPr>
          <p:cNvSpPr txBox="1"/>
          <p:nvPr/>
        </p:nvSpPr>
        <p:spPr>
          <a:xfrm>
            <a:off x="3710438" y="5905500"/>
            <a:ext cx="1032787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5500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Pollination </a:t>
            </a:r>
          </a:p>
          <a:p>
            <a:pPr algn="ctr"/>
            <a:endParaRPr lang="en-IN" sz="5500" dirty="0">
              <a:latin typeface="Cambria" panose="02040503050406030204" pitchFamily="18" charset="0"/>
              <a:ea typeface="Cambria" panose="02040503050406030204" pitchFamily="18" charset="0"/>
              <a:hlinkClick r:id="rId6"/>
            </a:endParaRPr>
          </a:p>
          <a:p>
            <a:pPr algn="ctr"/>
            <a:r>
              <a:rPr lang="en-IN" sz="5500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https://youtu.be/J7q9Kn1rhRc</a:t>
            </a:r>
            <a:r>
              <a:rPr lang="en-IN" sz="5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F907C-EF5E-366F-B052-B7126B150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r>
              <a:rPr lang="en-US" dirty="0"/>
              <a:t> of 19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883B07F-C802-9B96-A9C5-87AA2FD2CC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65B75D-2E59-4FBA-AAB2-55F2AE29D950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B7DA24-9CC1-7668-7D76-0C09273E7A2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25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0" y="2107188"/>
            <a:ext cx="135445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Do you think the flowers wanted the insects to visit them? </a:t>
            </a:r>
            <a:endParaRPr sz="3600" b="1" dirty="0">
              <a:solidFill>
                <a:schemeClr val="dk1"/>
              </a:solidFill>
              <a:latin typeface="Cambria"/>
              <a:ea typeface="Cambria"/>
              <a:sym typeface="Calibri"/>
            </a:endParaRPr>
          </a:p>
        </p:txBody>
      </p:sp>
      <p:sp>
        <p:nvSpPr>
          <p:cNvPr id="2" name="Google Shape;156;p3">
            <a:extLst>
              <a:ext uri="{FF2B5EF4-FFF2-40B4-BE49-F238E27FC236}">
                <a16:creationId xmlns:a16="http://schemas.microsoft.com/office/drawing/2014/main" id="{9024A4BC-FBC4-FDE1-B582-BCD43D243D6C}"/>
              </a:ext>
            </a:extLst>
          </p:cNvPr>
          <p:cNvSpPr/>
          <p:nvPr/>
        </p:nvSpPr>
        <p:spPr>
          <a:xfrm>
            <a:off x="7200898" y="3657918"/>
            <a:ext cx="96821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Why do insects wanted to visit the flowers?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Attracting Butterflies and Helpful Insects To Your Garden | Birstall">
            <a:extLst>
              <a:ext uri="{FF2B5EF4-FFF2-40B4-BE49-F238E27FC236}">
                <a16:creationId xmlns:a16="http://schemas.microsoft.com/office/drawing/2014/main" id="{35B6F8F2-A898-60B4-0863-BC761012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2878016"/>
            <a:ext cx="5648325" cy="37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nt Flowers to Encourage Beneficial Insects – Wisconsin Horticulture">
            <a:extLst>
              <a:ext uri="{FF2B5EF4-FFF2-40B4-BE49-F238E27FC236}">
                <a16:creationId xmlns:a16="http://schemas.microsoft.com/office/drawing/2014/main" id="{37E6609A-7DE5-8A20-134A-1B674B944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345" y="4262973"/>
            <a:ext cx="6774655" cy="48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C3460-CE99-726E-1BE8-88CC244EEC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E9E2D-DAC0-2654-5799-8E373E9414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1A5A0A-684E-4C12-8930-67DEC0F836AD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D0B5B-6F88-1730-28BE-5A563311D5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19" y="9258300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Flower - Wikipedia">
            <a:extLst>
              <a:ext uri="{FF2B5EF4-FFF2-40B4-BE49-F238E27FC236}">
                <a16:creationId xmlns:a16="http://schemas.microsoft.com/office/drawing/2014/main" id="{3DBB57BD-CF3D-9655-71E6-D86C1D22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328339"/>
            <a:ext cx="6442075" cy="85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st Beautiful Flowers Which Will Help You Captivate Your Dear One's Heart!  | Udaipur Kiran">
            <a:extLst>
              <a:ext uri="{FF2B5EF4-FFF2-40B4-BE49-F238E27FC236}">
                <a16:creationId xmlns:a16="http://schemas.microsoft.com/office/drawing/2014/main" id="{BD1188AB-2E88-88AE-0B8B-785B21E2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809338"/>
            <a:ext cx="6215062" cy="44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beautiful flowers that bees can't use - BBC Future">
            <a:extLst>
              <a:ext uri="{FF2B5EF4-FFF2-40B4-BE49-F238E27FC236}">
                <a16:creationId xmlns:a16="http://schemas.microsoft.com/office/drawing/2014/main" id="{5B5C7928-65E6-8EB2-09F0-760762CC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9" y="5629320"/>
            <a:ext cx="5881681" cy="329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D871F-C349-A91E-E868-D8C5B5F2BF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EC608-000C-7653-B88A-E1C8BA7920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5B8D0B-A9AD-4E05-92FB-5152393E1AFA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FF6DB-D984-E199-572C-3684A656CD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-810228" y="1970080"/>
            <a:ext cx="110328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RAFFLESIA – WORLD’S LARGEST FLOWER</a:t>
            </a:r>
            <a:endParaRPr sz="3600" b="1" dirty="0">
              <a:solidFill>
                <a:schemeClr val="dk1"/>
              </a:solidFill>
              <a:latin typeface="Cambria"/>
              <a:ea typeface="Cambria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5425-D652-C624-CC69-BBAC8011B3C1}"/>
              </a:ext>
            </a:extLst>
          </p:cNvPr>
          <p:cNvSpPr txBox="1"/>
          <p:nvPr/>
        </p:nvSpPr>
        <p:spPr>
          <a:xfrm>
            <a:off x="282433" y="3087709"/>
            <a:ext cx="8847522" cy="5107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The flower with the world’s largest bloom is the Rafflesia </a:t>
            </a:r>
            <a:r>
              <a:rPr lang="en-US" sz="220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arnoldii</a:t>
            </a:r>
            <a:r>
              <a:rPr lang="en-US" sz="220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 This rare flower is found in the rainforests of Indonesia.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It can grow to be 3 feet across and weigh up to 15 pounds!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 It is a parasitic plant, with no visible leaves, roots, or stem.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 It attaches itself to a host plant to obtain water and nutrients.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When in bloom, the Rafflesia emits a repulsive odor, similar to that of rotting meat.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This odor attracts insects that pollinate the plant.</a:t>
            </a:r>
            <a:endParaRPr lang="en-I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4" descr="The largest flower in the world is a parasite | Harvard Magazine">
            <a:extLst>
              <a:ext uri="{FF2B5EF4-FFF2-40B4-BE49-F238E27FC236}">
                <a16:creationId xmlns:a16="http://schemas.microsoft.com/office/drawing/2014/main" id="{11D620D4-4576-05F7-8D60-F0EC63B3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37" y="2114639"/>
            <a:ext cx="8190655" cy="69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F0846-4280-06B6-EEDD-135E5B78A0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6FBAF-2D84-2CB2-3129-BC0B3760C4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2CC4B6-D8A4-41C3-A63C-3AD0F6CC88F0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C6B00-7D95-EDB1-E185-8357A69AF1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460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;p3">
            <a:extLst>
              <a:ext uri="{FF2B5EF4-FFF2-40B4-BE49-F238E27FC236}">
                <a16:creationId xmlns:a16="http://schemas.microsoft.com/office/drawing/2014/main" id="{5D6C5C89-5517-F412-2756-E9CAA25D55BF}"/>
              </a:ext>
            </a:extLst>
          </p:cNvPr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56;p3">
            <a:extLst>
              <a:ext uri="{FF2B5EF4-FFF2-40B4-BE49-F238E27FC236}">
                <a16:creationId xmlns:a16="http://schemas.microsoft.com/office/drawing/2014/main" id="{C1B1B5EE-4E81-AFE2-28CE-CC90659E011B}"/>
              </a:ext>
            </a:extLst>
          </p:cNvPr>
          <p:cNvSpPr/>
          <p:nvPr/>
        </p:nvSpPr>
        <p:spPr>
          <a:xfrm>
            <a:off x="3110816" y="2118763"/>
            <a:ext cx="103990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PLANTS THAT DON’T HAVE FLOWERS</a:t>
            </a:r>
            <a:endParaRPr sz="3600" b="1" dirty="0">
              <a:solidFill>
                <a:schemeClr val="dk1"/>
              </a:solidFill>
              <a:latin typeface="Cambria"/>
              <a:ea typeface="Cambria"/>
              <a:sym typeface="Calibri"/>
            </a:endParaRPr>
          </a:p>
        </p:txBody>
      </p:sp>
      <p:pic>
        <p:nvPicPr>
          <p:cNvPr id="3074" name="Picture 2" descr="bioPGH Blog: Conifer Cones | Phipps Conservatory and Botanical Gardens |  Pittsburgh PA">
            <a:extLst>
              <a:ext uri="{FF2B5EF4-FFF2-40B4-BE49-F238E27FC236}">
                <a16:creationId xmlns:a16="http://schemas.microsoft.com/office/drawing/2014/main" id="{F069F3E3-F7A1-4F2C-4DAD-DF6BD0D2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8" y="2977193"/>
            <a:ext cx="9038960" cy="47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90 Cycad Cone Stock Photos - Free &amp; Royalty-Free Stock Photos from  Dreamstime">
            <a:extLst>
              <a:ext uri="{FF2B5EF4-FFF2-40B4-BE49-F238E27FC236}">
                <a16:creationId xmlns:a16="http://schemas.microsoft.com/office/drawing/2014/main" id="{B751AC42-8653-6E2F-6E36-65F206E3E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0"/>
          <a:stretch/>
        </p:blipFill>
        <p:spPr bwMode="auto">
          <a:xfrm>
            <a:off x="10233182" y="2977193"/>
            <a:ext cx="7047870" cy="47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56;p3">
            <a:extLst>
              <a:ext uri="{FF2B5EF4-FFF2-40B4-BE49-F238E27FC236}">
                <a16:creationId xmlns:a16="http://schemas.microsoft.com/office/drawing/2014/main" id="{7EAEAA1B-49E0-0031-4BED-4629DC1C4F2F}"/>
              </a:ext>
            </a:extLst>
          </p:cNvPr>
          <p:cNvSpPr/>
          <p:nvPr/>
        </p:nvSpPr>
        <p:spPr>
          <a:xfrm>
            <a:off x="4094415" y="8058012"/>
            <a:ext cx="279463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Pine Cones</a:t>
            </a:r>
          </a:p>
          <a:p>
            <a:pPr algn="ctr">
              <a:buSzPts val="2800"/>
            </a:pPr>
            <a:endParaRPr sz="3600" b="1" dirty="0">
              <a:solidFill>
                <a:schemeClr val="dk1"/>
              </a:solidFill>
              <a:latin typeface="Cambria"/>
              <a:ea typeface="Cambria"/>
              <a:sym typeface="Calibri"/>
            </a:endParaRPr>
          </a:p>
        </p:txBody>
      </p:sp>
      <p:sp>
        <p:nvSpPr>
          <p:cNvPr id="5" name="Google Shape;156;p3">
            <a:extLst>
              <a:ext uri="{FF2B5EF4-FFF2-40B4-BE49-F238E27FC236}">
                <a16:creationId xmlns:a16="http://schemas.microsoft.com/office/drawing/2014/main" id="{CC489272-38FB-2461-ED29-9EC3827779E4}"/>
              </a:ext>
            </a:extLst>
          </p:cNvPr>
          <p:cNvSpPr/>
          <p:nvPr/>
        </p:nvSpPr>
        <p:spPr>
          <a:xfrm>
            <a:off x="12359798" y="8137354"/>
            <a:ext cx="279463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Cycad cone</a:t>
            </a:r>
          </a:p>
          <a:p>
            <a:pPr algn="ctr">
              <a:buSzPts val="2800"/>
            </a:pPr>
            <a:endParaRPr sz="3600" b="1" dirty="0">
              <a:solidFill>
                <a:schemeClr val="dk1"/>
              </a:solidFill>
              <a:latin typeface="Cambria"/>
              <a:ea typeface="Cambria"/>
              <a:sym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A73A0-287C-34CC-20CD-8863556816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F18741F-6BEF-E2E9-6A8A-79A134C644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B3FEDB-04DB-4EF2-B507-0BBEC680174D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C50916-E6BD-E405-3CD7-76489147B6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845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56;p3">
            <a:extLst>
              <a:ext uri="{FF2B5EF4-FFF2-40B4-BE49-F238E27FC236}">
                <a16:creationId xmlns:a16="http://schemas.microsoft.com/office/drawing/2014/main" id="{8DD2B975-3C35-A890-2F6D-A4F4198F2DDC}"/>
              </a:ext>
            </a:extLst>
          </p:cNvPr>
          <p:cNvSpPr/>
          <p:nvPr/>
        </p:nvSpPr>
        <p:spPr>
          <a:xfrm>
            <a:off x="3110815" y="802772"/>
            <a:ext cx="103990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PLANTS THAT DON’T HAVE FLOWERS</a:t>
            </a:r>
            <a:endParaRPr sz="3600" b="1" dirty="0">
              <a:solidFill>
                <a:schemeClr val="dk1"/>
              </a:solidFill>
              <a:latin typeface="Cambria"/>
              <a:ea typeface="Cambria"/>
              <a:sym typeface="Calibri"/>
            </a:endParaRPr>
          </a:p>
        </p:txBody>
      </p:sp>
      <p:pic>
        <p:nvPicPr>
          <p:cNvPr id="4098" name="Picture 2" descr="8,415 Fern Spores Images, Stock Photos &amp; Vectors | Shutterstock">
            <a:extLst>
              <a:ext uri="{FF2B5EF4-FFF2-40B4-BE49-F238E27FC236}">
                <a16:creationId xmlns:a16="http://schemas.microsoft.com/office/drawing/2014/main" id="{85400E8F-EEAA-B5A2-EDB5-1F286945F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"/>
          <a:stretch/>
        </p:blipFill>
        <p:spPr bwMode="auto">
          <a:xfrm>
            <a:off x="320040" y="1828423"/>
            <a:ext cx="9356870" cy="61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56;p3">
            <a:extLst>
              <a:ext uri="{FF2B5EF4-FFF2-40B4-BE49-F238E27FC236}">
                <a16:creationId xmlns:a16="http://schemas.microsoft.com/office/drawing/2014/main" id="{432673F3-DFC9-328D-1B07-4E27E4F22BC9}"/>
              </a:ext>
            </a:extLst>
          </p:cNvPr>
          <p:cNvSpPr/>
          <p:nvPr/>
        </p:nvSpPr>
        <p:spPr>
          <a:xfrm>
            <a:off x="3022322" y="8247693"/>
            <a:ext cx="395230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Fern with spores</a:t>
            </a:r>
          </a:p>
          <a:p>
            <a:pPr algn="ctr">
              <a:buSzPts val="2800"/>
            </a:pPr>
            <a:endParaRPr sz="3600" b="1" dirty="0">
              <a:solidFill>
                <a:schemeClr val="dk1"/>
              </a:solidFill>
              <a:latin typeface="Cambria"/>
              <a:ea typeface="Cambria"/>
              <a:sym typeface="Calibri"/>
            </a:endParaRPr>
          </a:p>
        </p:txBody>
      </p:sp>
      <p:sp>
        <p:nvSpPr>
          <p:cNvPr id="6" name="Google Shape;156;p3">
            <a:extLst>
              <a:ext uri="{FF2B5EF4-FFF2-40B4-BE49-F238E27FC236}">
                <a16:creationId xmlns:a16="http://schemas.microsoft.com/office/drawing/2014/main" id="{EFBC2CDF-FBCD-53EB-54C2-9F3320B73077}"/>
              </a:ext>
            </a:extLst>
          </p:cNvPr>
          <p:cNvSpPr/>
          <p:nvPr/>
        </p:nvSpPr>
        <p:spPr>
          <a:xfrm>
            <a:off x="11094287" y="8923095"/>
            <a:ext cx="596613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Moss with spore capsules</a:t>
            </a:r>
          </a:p>
          <a:p>
            <a:pPr algn="ctr">
              <a:buSzPts val="2800"/>
            </a:pPr>
            <a:endParaRPr sz="3600" b="1" dirty="0">
              <a:solidFill>
                <a:schemeClr val="dk1"/>
              </a:solidFill>
              <a:latin typeface="Cambria"/>
              <a:ea typeface="Cambria"/>
              <a:sym typeface="Calibri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CE74FF53-7373-65D4-819A-09291CEE4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143" y="3552582"/>
            <a:ext cx="7160684" cy="53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E5167-EDC6-11E1-B524-2DA156B43B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F839E-918F-2B39-90A7-CE3AF8FE28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2D6FA24-C3CD-47DF-AFE9-8E51CC35572A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9A5C7-2B5E-C69F-FB7B-F03DFAC61A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153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19" y="9258300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0AD8D-8670-174E-4732-50C1791337BC}"/>
              </a:ext>
            </a:extLst>
          </p:cNvPr>
          <p:cNvSpPr txBox="1">
            <a:spLocks noChangeArrowheads="1"/>
          </p:cNvSpPr>
          <p:nvPr/>
        </p:nvSpPr>
        <p:spPr>
          <a:xfrm>
            <a:off x="5089819" y="522962"/>
            <a:ext cx="777240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The Reproductive Parts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1DA1A-A88F-82FC-4587-DE3490598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F4ACBE-FD78-F15B-4B30-6D1770AA44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6C5FC3-1C85-4642-85D1-8FE4191D1890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55A158-B79F-09AF-E1BC-3746AD6B6A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25E61B-5C6F-1A37-9997-88B05244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11" y="1598374"/>
            <a:ext cx="10148216" cy="76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5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56;p3">
            <a:extLst>
              <a:ext uri="{FF2B5EF4-FFF2-40B4-BE49-F238E27FC236}">
                <a16:creationId xmlns:a16="http://schemas.microsoft.com/office/drawing/2014/main" id="{8DD2B975-3C35-A890-2F6D-A4F4198F2DDC}"/>
              </a:ext>
            </a:extLst>
          </p:cNvPr>
          <p:cNvSpPr/>
          <p:nvPr/>
        </p:nvSpPr>
        <p:spPr>
          <a:xfrm>
            <a:off x="7143176" y="446345"/>
            <a:ext cx="37991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alt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Stamens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6A6AC4-E314-47B0-337F-EAA4E5948121}"/>
              </a:ext>
            </a:extLst>
          </p:cNvPr>
          <p:cNvSpPr txBox="1">
            <a:spLocks noChangeArrowheads="1"/>
          </p:cNvSpPr>
          <p:nvPr/>
        </p:nvSpPr>
        <p:spPr>
          <a:xfrm>
            <a:off x="2128844" y="2886083"/>
            <a:ext cx="777240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886B2-AF6B-8799-D1D5-C88274B65633}"/>
              </a:ext>
            </a:extLst>
          </p:cNvPr>
          <p:cNvSpPr txBox="1">
            <a:spLocks noChangeArrowheads="1"/>
          </p:cNvSpPr>
          <p:nvPr/>
        </p:nvSpPr>
        <p:spPr>
          <a:xfrm>
            <a:off x="300034" y="3252181"/>
            <a:ext cx="7559775" cy="46958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GB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stamens</a:t>
            </a:r>
            <a:r>
              <a:rPr lang="en-GB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are the male part of the flower.</a:t>
            </a:r>
          </a:p>
          <a:p>
            <a:endParaRPr lang="en-GB" alt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Found inside the petals.</a:t>
            </a:r>
          </a:p>
          <a:p>
            <a:endParaRPr lang="en-GB" alt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Make yellow grains called pollen.</a:t>
            </a:r>
          </a:p>
          <a:p>
            <a:endParaRPr lang="en-GB" alt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Has two parts - Anther and Filament</a:t>
            </a:r>
          </a:p>
          <a:p>
            <a:endParaRPr lang="en-GB" alt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3FA5CDE-5549-1EF5-1A70-F90B67AB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244" y="4333883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0EACC7-785E-15C9-55EC-FC6E2AE93B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E95D4A08-A513-00CB-366C-A08802B5BE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AF66053-74E4-486D-A154-D00B72A93DFA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9D01E64-D465-5809-D5AE-86978C9CCF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CF1C975-4F43-9255-DE91-35A48CEC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90" y="2570459"/>
            <a:ext cx="9544050" cy="636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21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19" y="9258300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D9B2503-64E8-1D48-911C-5664FC70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7" y="2384895"/>
            <a:ext cx="8629648" cy="66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5241843-C19F-15E3-7098-4F98CE812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736" y="4308812"/>
            <a:ext cx="9648826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Stalk that holds up the anther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Connects the anther to the flower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741CC4-8650-7CD1-C566-DD3AF735A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2" y="681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Filament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F5633-B9CF-B743-BB45-A0B2D6EB4D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32D02-A1EF-96E1-9D01-0814BBE6AD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31E57D-271E-4AA8-B8EB-175B5AE07C8D}" type="datetime1">
              <a:rPr lang="en-US" smtClean="0"/>
              <a:t>6/27/2023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0F90E-C7FB-CD76-D7B1-0E24BD1D7B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PRETTY WITH A PURPOSE/SCIENCE/GRADE 5/SUJAV/SNS ACADEMY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3345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804</Words>
  <Application>Microsoft Office PowerPoint</Application>
  <PresentationFormat>Custom</PresentationFormat>
  <Paragraphs>134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AvantGarde Bk BT</vt:lpstr>
      <vt:lpstr>Calibri</vt:lpstr>
      <vt:lpstr>Cambria</vt:lpstr>
      <vt:lpstr>Comic Sans MS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Sankar S V</cp:lastModifiedBy>
  <cp:revision>18</cp:revision>
  <dcterms:created xsi:type="dcterms:W3CDTF">2006-08-16T00:00:00Z</dcterms:created>
  <dcterms:modified xsi:type="dcterms:W3CDTF">2023-06-27T14:01:01Z</dcterms:modified>
</cp:coreProperties>
</file>